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71" r:id="rId3"/>
    <p:sldId id="274" r:id="rId4"/>
    <p:sldId id="272" r:id="rId5"/>
    <p:sldId id="268" r:id="rId6"/>
    <p:sldId id="275" r:id="rId7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A98"/>
    <a:srgbClr val="083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704" autoAdjust="0"/>
  </p:normalViewPr>
  <p:slideViewPr>
    <p:cSldViewPr snapToGrid="0" snapToObjects="1">
      <p:cViewPr varScale="1">
        <p:scale>
          <a:sx n="107" d="100"/>
          <a:sy n="107" d="100"/>
        </p:scale>
        <p:origin x="33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DD184-6FAE-4596-84C4-248FED90447F}" type="datetimeFigureOut">
              <a:rPr lang="pl-PL" smtClean="0"/>
              <a:t>2022-12-13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F508B-8E6B-4C05-9C3E-10187722B4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8475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0"/>
            <a:ext cx="5486400" cy="5981700"/>
          </a:xfrm>
          <a:prstGeom prst="rect">
            <a:avLst/>
          </a:prstGeom>
          <a:noFill/>
        </p:spPr>
      </p:pic>
      <p:pic>
        <p:nvPicPr>
          <p:cNvPr id="7" name="Picture 6" descr="logo UMK poziom 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2667000" cy="1115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3867803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/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5017139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053A98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smtClean="0"/>
              <a:t>Kliknij aby dodać podtytuł prezentacji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58809" y="5958253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2022-12-13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6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494785" y="4191000"/>
            <a:ext cx="3518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" y="1276350"/>
            <a:ext cx="9143995" cy="173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Picture 3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85870"/>
            <a:ext cx="1981345" cy="828530"/>
          </a:xfrm>
          <a:prstGeom prst="rect">
            <a:avLst/>
          </a:prstGeom>
        </p:spPr>
      </p:pic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285" y="4191000"/>
            <a:ext cx="3645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468987" y="3403600"/>
            <a:ext cx="7544713" cy="6857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9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0" y="594052"/>
            <a:ext cx="2286000" cy="6263948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Picture 4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85870"/>
            <a:ext cx="1981345" cy="828530"/>
          </a:xfrm>
          <a:prstGeom prst="rect">
            <a:avLst/>
          </a:prstGeom>
        </p:spPr>
      </p:pic>
      <p:sp>
        <p:nvSpPr>
          <p:cNvPr id="6" name="TextBox 1"/>
          <p:cNvSpPr txBox="1"/>
          <p:nvPr userDrawn="1"/>
        </p:nvSpPr>
        <p:spPr>
          <a:xfrm>
            <a:off x="550852" y="1540354"/>
            <a:ext cx="1046460" cy="50585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00" dirty="0" err="1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Spis</a:t>
            </a:r>
            <a:r>
              <a:rPr lang="en-US" altLang="zh-C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treści</a:t>
            </a:r>
            <a:endParaRPr lang="en-US" altLang="zh-CN" sz="2000" dirty="0" smtClean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775681" y="2900858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4.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75681" y="3331597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5.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775681" y="3759718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6.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775681" y="4194363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7.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775681" y="4624707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8.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2775681" y="5055051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9.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2775681" y="5485845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10.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44" name="TextBox 43"/>
          <p:cNvSpPr txBox="1"/>
          <p:nvPr userDrawn="1"/>
        </p:nvSpPr>
        <p:spPr>
          <a:xfrm>
            <a:off x="544836" y="6077156"/>
            <a:ext cx="51561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775681" y="2470514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3.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775681" y="2044199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2.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775681" y="1611844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1.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er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Picture 4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85870"/>
            <a:ext cx="1981345" cy="828530"/>
          </a:xfrm>
          <a:prstGeom prst="rect">
            <a:avLst/>
          </a:prstGeom>
        </p:spPr>
      </p:pic>
      <p:sp>
        <p:nvSpPr>
          <p:cNvPr id="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69899" y="3263900"/>
            <a:ext cx="5867399" cy="2578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469900" y="22733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193800"/>
            <a:ext cx="5867398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Picture 3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85870"/>
            <a:ext cx="1981345" cy="828530"/>
          </a:xfrm>
          <a:prstGeom prst="rect">
            <a:avLst/>
          </a:prstGeom>
        </p:spPr>
      </p:pic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2438400"/>
            <a:ext cx="7594601" cy="3429000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4605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</p:spTree>
    <p:extLst>
      <p:ext uri="{BB962C8B-B14F-4D97-AF65-F5344CB8AC3E}">
        <p14:creationId xmlns:p14="http://schemas.microsoft.com/office/powerpoint/2010/main" val="92455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Picture 3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85870"/>
            <a:ext cx="1981345" cy="828530"/>
          </a:xfrm>
          <a:prstGeom prst="rect">
            <a:avLst/>
          </a:prstGeom>
        </p:spPr>
      </p:pic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1460500"/>
            <a:ext cx="7594601" cy="44069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3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Picture 5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85870"/>
            <a:ext cx="1981345" cy="828530"/>
          </a:xfrm>
          <a:prstGeom prst="rect">
            <a:avLst/>
          </a:prstGeom>
        </p:spPr>
      </p:pic>
      <p:sp>
        <p:nvSpPr>
          <p:cNvPr id="7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8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72866" y="1219201"/>
            <a:ext cx="7515434" cy="1587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457845" y="2946403"/>
            <a:ext cx="3530455" cy="305127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544836" y="2946403"/>
            <a:ext cx="3454076" cy="30512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6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Picture 3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85870"/>
            <a:ext cx="1981345" cy="828530"/>
          </a:xfrm>
          <a:prstGeom prst="rect">
            <a:avLst/>
          </a:prstGeom>
        </p:spPr>
      </p:pic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571491" y="1286142"/>
            <a:ext cx="4572509" cy="5142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8636" y="1651000"/>
            <a:ext cx="3530455" cy="43895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4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52575" y="1286141"/>
            <a:ext cx="8585200" cy="4715095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037" y="5308601"/>
            <a:ext cx="3938264" cy="6921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podpis</a:t>
            </a:r>
            <a:endParaRPr lang="en-US" dirty="0"/>
          </a:p>
        </p:txBody>
      </p:sp>
      <p:pic>
        <p:nvPicPr>
          <p:cNvPr id="9" name="Picture 8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85870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9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Kilk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430593" y="3643312"/>
            <a:ext cx="5713407" cy="2355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1" y="3643312"/>
            <a:ext cx="3115688" cy="1928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" y="1276350"/>
            <a:ext cx="5713407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Picture 3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85870"/>
            <a:ext cx="1981345" cy="828530"/>
          </a:xfrm>
          <a:prstGeom prst="rect">
            <a:avLst/>
          </a:prstGeom>
        </p:spPr>
      </p:pic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6007838" y="1276351"/>
            <a:ext cx="3136162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0374" y="5640286"/>
            <a:ext cx="2854326" cy="45980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podpis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5930900" y="4011425"/>
            <a:ext cx="228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Office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st.amu.edu.pl/jak-powstal-most/regulamin/" TargetMode="External"/><Relationship Id="rId2" Type="http://schemas.openxmlformats.org/officeDocument/2006/relationships/hyperlink" Target="https://serwisy.umk.pl/dzorgan/z/IxrdpL/2_Regulamin_studiow_tekst_jednolity.pdf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st.amu.edu.pl/" TargetMode="External"/><Relationship Id="rId2" Type="http://schemas.openxmlformats.org/officeDocument/2006/relationships/hyperlink" Target="https://www.umk.pl/studenci/mobilnosc/most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hyperlink" Target="https://www.facebook.com/programmost200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MOST – praktyczny poradnik</a:t>
            </a:r>
            <a:endParaRPr lang="en-US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1963"/>
            <a:ext cx="4948518" cy="166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9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Program MOST – praktyczny poradnik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2"/>
          </p:nvPr>
        </p:nvSpPr>
        <p:spPr>
          <a:xfrm>
            <a:off x="469899" y="1460500"/>
            <a:ext cx="7867277" cy="4406900"/>
          </a:xfrm>
        </p:spPr>
        <p:txBody>
          <a:bodyPr/>
          <a:lstStyle/>
          <a:p>
            <a:r>
              <a:rPr lang="pl-PL" dirty="0" smtClean="0"/>
              <a:t>Terminy:</a:t>
            </a:r>
          </a:p>
          <a:p>
            <a:pPr marL="342900" indent="-342900">
              <a:buAutoNum type="arabicPeriod"/>
            </a:pPr>
            <a:r>
              <a:rPr lang="pl-PL" dirty="0" smtClean="0"/>
              <a:t>Złożenie porozumienia o programie zajęć w uczelni przyjmującej (kopia) i macierzystej (oryginał) do: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W semestrze zimowym: do 30 października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W semestrze letnim: do 15 marca</a:t>
            </a:r>
          </a:p>
          <a:p>
            <a:endParaRPr lang="pl-PL" dirty="0" smtClean="0"/>
          </a:p>
          <a:p>
            <a:r>
              <a:rPr lang="pl-PL" dirty="0" smtClean="0"/>
              <a:t>2.     Złożenie rezygnacji do:</a:t>
            </a:r>
          </a:p>
          <a:p>
            <a:pPr marL="285750" indent="-285750">
              <a:buFontTx/>
              <a:buChar char="-"/>
            </a:pPr>
            <a:r>
              <a:rPr lang="pl-PL" dirty="0"/>
              <a:t>W semestrze zimowym: do 30 </a:t>
            </a:r>
            <a:r>
              <a:rPr lang="pl-PL" dirty="0" smtClean="0"/>
              <a:t>września</a:t>
            </a:r>
            <a:endParaRPr lang="pl-PL" dirty="0"/>
          </a:p>
          <a:p>
            <a:pPr marL="285750" indent="-285750">
              <a:buFontTx/>
              <a:buChar char="-"/>
            </a:pPr>
            <a:r>
              <a:rPr lang="pl-PL" dirty="0"/>
              <a:t>W semestrze letnim: do </a:t>
            </a:r>
            <a:r>
              <a:rPr lang="pl-PL" dirty="0" smtClean="0"/>
              <a:t>31 stycznia</a:t>
            </a:r>
          </a:p>
          <a:p>
            <a:endParaRPr lang="pl-PL" dirty="0" smtClean="0"/>
          </a:p>
          <a:p>
            <a:r>
              <a:rPr lang="pl-PL" dirty="0" smtClean="0"/>
              <a:t>3.     Ostateczny termin uzyskania wszystkich zaliczeń:</a:t>
            </a:r>
          </a:p>
          <a:p>
            <a:pPr marL="285750" indent="-285750">
              <a:buFontTx/>
              <a:buChar char="-"/>
            </a:pPr>
            <a:r>
              <a:rPr lang="pl-PL" dirty="0"/>
              <a:t>W semestrze zimowym: do </a:t>
            </a:r>
            <a:r>
              <a:rPr lang="pl-PL" dirty="0" smtClean="0"/>
              <a:t>28 lutego</a:t>
            </a:r>
            <a:endParaRPr lang="pl-PL" dirty="0"/>
          </a:p>
          <a:p>
            <a:pPr marL="285750" indent="-285750">
              <a:buFontTx/>
              <a:buChar char="-"/>
            </a:pPr>
            <a:r>
              <a:rPr lang="pl-PL" dirty="0"/>
              <a:t>W semestrze letnim: do </a:t>
            </a:r>
            <a:r>
              <a:rPr lang="pl-PL" dirty="0" smtClean="0"/>
              <a:t>20 września</a:t>
            </a:r>
            <a:endParaRPr lang="pl-PL" dirty="0"/>
          </a:p>
          <a:p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858" y="5589191"/>
            <a:ext cx="3774141" cy="126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147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Program MOST – praktyczny poradnik</a:t>
            </a: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l-PL" dirty="0" smtClean="0"/>
              <a:t>Przepisy, które warto znać:</a:t>
            </a:r>
          </a:p>
          <a:p>
            <a:endParaRPr lang="pl-PL" dirty="0" smtClean="0"/>
          </a:p>
          <a:p>
            <a:pPr marL="342900" indent="-342900">
              <a:buAutoNum type="arabicPeriod"/>
            </a:pPr>
            <a:r>
              <a:rPr lang="pl-PL" dirty="0" smtClean="0"/>
              <a:t>Regulamin studiów UMK</a:t>
            </a:r>
          </a:p>
          <a:p>
            <a:r>
              <a:rPr lang="pl-PL" dirty="0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</a:t>
            </a:r>
            <a:r>
              <a:rPr lang="pl-PL" dirty="0" smtClean="0">
                <a:hlinkClick r:id="rId2"/>
              </a:rPr>
              <a:t>serwisy.umk.pl/dzorgan/z/IxrdpL/2_Regulamin_studiow_tekst_jednolity.pdf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pPr marL="342900" indent="-342900">
              <a:buAutoNum type="arabicPeriod" startAt="2"/>
            </a:pPr>
            <a:r>
              <a:rPr lang="pl-PL" dirty="0" smtClean="0"/>
              <a:t>Regulamin Programu MOST</a:t>
            </a:r>
          </a:p>
          <a:p>
            <a:r>
              <a:rPr lang="pl-PL" dirty="0" smtClean="0">
                <a:hlinkClick r:id="rId3"/>
              </a:rPr>
              <a:t>https</a:t>
            </a:r>
            <a:r>
              <a:rPr lang="pl-PL" dirty="0">
                <a:hlinkClick r:id="rId3"/>
              </a:rPr>
              <a:t>://most.amu.edu.pl/jak-powstal-most/regulamin</a:t>
            </a:r>
            <a:r>
              <a:rPr lang="pl-PL" dirty="0" smtClean="0">
                <a:hlinkClick r:id="rId3"/>
              </a:rPr>
              <a:t>/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858" y="5589191"/>
            <a:ext cx="3774141" cy="126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54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Program MOST – praktyczny poradnik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l-PL" dirty="0" smtClean="0"/>
              <a:t>Przed wyjazdem, w dziekanacie wydziału, należy: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złożyć wniosek o Indywidualny Plan Studiów</a:t>
            </a:r>
          </a:p>
          <a:p>
            <a:pPr marL="285750" indent="-285750">
              <a:buFontTx/>
              <a:buChar char="-"/>
            </a:pPr>
            <a:r>
              <a:rPr lang="pl-PL" dirty="0"/>
              <a:t>u</a:t>
            </a:r>
            <a:r>
              <a:rPr lang="pl-PL" dirty="0" smtClean="0"/>
              <a:t>zgodnić i uzyskać zatwierdzenie Porozumienia o programie zajęć</a:t>
            </a:r>
          </a:p>
          <a:p>
            <a:pPr marL="285750" indent="-285750">
              <a:buFontTx/>
              <a:buChar char="-"/>
            </a:pPr>
            <a:r>
              <a:rPr lang="pl-PL" dirty="0"/>
              <a:t>u</a:t>
            </a:r>
            <a:r>
              <a:rPr lang="pl-PL" dirty="0" smtClean="0"/>
              <a:t>aktualnić legitymację studencką</a:t>
            </a:r>
          </a:p>
          <a:p>
            <a:pPr marL="285750" indent="-285750">
              <a:buFontTx/>
              <a:buChar char="-"/>
            </a:pPr>
            <a:r>
              <a:rPr lang="pl-PL" dirty="0"/>
              <a:t>z</a:t>
            </a:r>
            <a:r>
              <a:rPr lang="pl-PL" dirty="0" smtClean="0"/>
              <a:t>adbać o własne sprawy, związane ze studiami, np. złożenie wniosku o stypendium, uzyskanie warunku, itp.</a:t>
            </a:r>
          </a:p>
          <a:p>
            <a:pPr marL="285750" indent="-285750">
              <a:buFontTx/>
              <a:buChar char="-"/>
            </a:pPr>
            <a:endParaRPr lang="pl-PL" dirty="0"/>
          </a:p>
          <a:p>
            <a:r>
              <a:rPr lang="pl-PL" dirty="0" smtClean="0"/>
              <a:t>Z koordynatorem Programu MOST w uczelni przyjmującej należy porozmawiać o: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terminach i zasadach obowiązujących w Uczelni przyjmującej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zasadach otrzymania miejsca w domu studenckim</a:t>
            </a:r>
          </a:p>
          <a:p>
            <a:r>
              <a:rPr lang="pl-PL" dirty="0" smtClean="0"/>
              <a:t>Uwaga! Zwykle można omawiać wszystkie te sprawy również z koordynatorem wydziałowym.</a:t>
            </a:r>
          </a:p>
          <a:p>
            <a:endParaRPr lang="pl-PL" dirty="0"/>
          </a:p>
          <a:p>
            <a:r>
              <a:rPr lang="pl-PL" dirty="0"/>
              <a:t>Spis </a:t>
            </a:r>
            <a:r>
              <a:rPr lang="pl-PL" dirty="0" smtClean="0"/>
              <a:t>uczelnianych koordynatorów Programu MOST: </a:t>
            </a:r>
          </a:p>
          <a:p>
            <a:r>
              <a:rPr lang="pl-PL" dirty="0" smtClean="0"/>
              <a:t>https</a:t>
            </a:r>
            <a:r>
              <a:rPr lang="pl-PL" dirty="0"/>
              <a:t>://most.amu.edu.pl/jak-powstal-most/kim-sa-koordynatorki-i-koordynatorzy/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858" y="5589191"/>
            <a:ext cx="3774141" cy="126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29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Program MOST – praktyczny poradnik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2"/>
          </p:nvPr>
        </p:nvSpPr>
        <p:spPr>
          <a:xfrm>
            <a:off x="469899" y="842682"/>
            <a:ext cx="7594601" cy="5024718"/>
          </a:xfrm>
        </p:spPr>
        <p:txBody>
          <a:bodyPr/>
          <a:lstStyle/>
          <a:p>
            <a:r>
              <a:rPr lang="pl-PL" dirty="0" smtClean="0"/>
              <a:t>Wzory dokumentów: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Porozumienie o programie zajęć – to indywidualny program studiów przygotowany przez studenta, uzgodniony pod względem formalnym i merytorycznym z administracją wydziału oraz koordynatorem kierunku a następnie podpisany przez dziekana (prodziekana) wydziału w uczelni macierzystej i dziekana (prodziekana) wydziału w uczelni przyjmującej.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Aneks do porozumienia o programie zajęć – przygotowywany w przypadku zmian w programie w trakcie semestru. Musi być zatwierdzony przez </a:t>
            </a:r>
            <a:r>
              <a:rPr lang="pl-PL" dirty="0"/>
              <a:t>dziekana (prodziekana) </a:t>
            </a:r>
            <a:r>
              <a:rPr lang="pl-PL" dirty="0" smtClean="0"/>
              <a:t>wydziału w uczelni </a:t>
            </a:r>
            <a:r>
              <a:rPr lang="pl-PL" dirty="0"/>
              <a:t>macierzystej i dziekana (prodziekana) </a:t>
            </a:r>
            <a:r>
              <a:rPr lang="pl-PL" dirty="0" smtClean="0"/>
              <a:t>wydziału w uczelni </a:t>
            </a:r>
            <a:r>
              <a:rPr lang="pl-PL" dirty="0"/>
              <a:t>przyjmującej</a:t>
            </a:r>
            <a:r>
              <a:rPr lang="pl-PL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Karta okresowych osiągnięć studenta – obowiązuje wymiennie wzór formularza lub wydruk z USOS podpisany przez dziekana (prodziekana) wydziału w uczelni przyjmującej. Kartę należy dostarczyć do dziekanatu w uczelni macierzystej.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Informacje o Programie znajdują </a:t>
            </a:r>
            <a:r>
              <a:rPr lang="pl-PL" dirty="0" smtClean="0"/>
              <a:t>się na </a:t>
            </a:r>
            <a:r>
              <a:rPr lang="pl-PL" dirty="0" smtClean="0"/>
              <a:t>stronie:</a:t>
            </a:r>
            <a:endParaRPr lang="pl-PL" dirty="0" smtClean="0"/>
          </a:p>
          <a:p>
            <a:r>
              <a:rPr lang="pl-PL" dirty="0">
                <a:hlinkClick r:id="rId2"/>
              </a:rPr>
              <a:t>https://www.umk.pl/studenci/mobilnosc/most</a:t>
            </a:r>
            <a:r>
              <a:rPr lang="pl-PL" dirty="0" smtClean="0">
                <a:hlinkClick r:id="rId2"/>
              </a:rPr>
              <a:t>/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Strona </a:t>
            </a:r>
            <a:r>
              <a:rPr lang="pl-PL" dirty="0"/>
              <a:t>główna programu: </a:t>
            </a:r>
            <a:r>
              <a:rPr lang="pl-PL" dirty="0">
                <a:hlinkClick r:id="rId3"/>
              </a:rPr>
              <a:t>https://most.amu.edu.pl</a:t>
            </a:r>
            <a:r>
              <a:rPr lang="pl-PL" dirty="0" smtClean="0">
                <a:hlinkClick r:id="rId3"/>
              </a:rPr>
              <a:t>/</a:t>
            </a:r>
            <a:endParaRPr lang="pl-PL" dirty="0" smtClean="0"/>
          </a:p>
          <a:p>
            <a:r>
              <a:rPr lang="pl-PL" dirty="0" smtClean="0"/>
              <a:t>Facebook: </a:t>
            </a:r>
            <a:r>
              <a:rPr lang="pl-PL" dirty="0" smtClean="0">
                <a:hlinkClick r:id="rId4"/>
              </a:rPr>
              <a:t> https</a:t>
            </a:r>
            <a:r>
              <a:rPr lang="pl-PL" dirty="0">
                <a:hlinkClick r:id="rId4"/>
              </a:rPr>
              <a:t>://</a:t>
            </a:r>
            <a:r>
              <a:rPr lang="pl-PL" dirty="0" smtClean="0">
                <a:hlinkClick r:id="rId4"/>
              </a:rPr>
              <a:t>www.facebook.com/programmost2000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858" y="5589191"/>
            <a:ext cx="3774141" cy="126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30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Program MOST – praktyczny poradnik</a:t>
            </a: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/>
              <a:t>Kontakt: </a:t>
            </a:r>
          </a:p>
          <a:p>
            <a:r>
              <a:rPr lang="pl-PL" b="1" dirty="0" smtClean="0"/>
              <a:t>Uczelniany Koordynator Programu MOST UMK</a:t>
            </a:r>
          </a:p>
          <a:p>
            <a:r>
              <a:rPr lang="pl-PL" b="1" dirty="0"/>
              <a:t>mgr Karolina Rochnowska</a:t>
            </a:r>
          </a:p>
          <a:p>
            <a:r>
              <a:rPr lang="pl-PL" b="1" dirty="0" smtClean="0"/>
              <a:t>Dział </a:t>
            </a:r>
            <a:r>
              <a:rPr lang="pl-PL" b="1" dirty="0"/>
              <a:t>Kształcenia</a:t>
            </a:r>
          </a:p>
          <a:p>
            <a:r>
              <a:rPr lang="pl-PL" b="1" dirty="0" smtClean="0"/>
              <a:t>ul. </a:t>
            </a:r>
            <a:r>
              <a:rPr lang="pl-PL" b="1" dirty="0"/>
              <a:t>Gagarina </a:t>
            </a:r>
            <a:r>
              <a:rPr lang="pl-PL" b="1" dirty="0" smtClean="0"/>
              <a:t>11 (Rektorat, pok. 414), </a:t>
            </a:r>
            <a:r>
              <a:rPr lang="pl-PL" b="1" dirty="0"/>
              <a:t>87-100 Toruń</a:t>
            </a:r>
          </a:p>
          <a:p>
            <a:r>
              <a:rPr lang="pl-PL" b="1" dirty="0" smtClean="0"/>
              <a:t>karoch@umk.pl</a:t>
            </a:r>
            <a:endParaRPr lang="pl-PL" b="1" dirty="0"/>
          </a:p>
          <a:p>
            <a:r>
              <a:rPr lang="pl-PL" b="1" dirty="0" smtClean="0"/>
              <a:t>tel</a:t>
            </a:r>
            <a:r>
              <a:rPr lang="pl-PL" b="1" dirty="0"/>
              <a:t>. 56 611 49 </a:t>
            </a:r>
            <a:r>
              <a:rPr lang="pl-PL" b="1" dirty="0" smtClean="0"/>
              <a:t>07</a:t>
            </a:r>
          </a:p>
          <a:p>
            <a:endParaRPr lang="pl-PL" b="1" dirty="0"/>
          </a:p>
          <a:p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endParaRPr lang="pl-PL" b="1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165" y="2058485"/>
            <a:ext cx="4867835" cy="479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35180"/>
      </p:ext>
    </p:extLst>
  </p:cSld>
  <p:clrMapOvr>
    <a:masterClrMapping/>
  </p:clrMapOvr>
</p:sld>
</file>

<file path=ppt/theme/theme1.xml><?xml version="1.0" encoding="utf-8"?>
<a:theme xmlns:a="http://schemas.openxmlformats.org/drawingml/2006/main" name="UM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solidFill>
            <a:srgbClr val="000000">
              <a:alpha val="0"/>
            </a:srgbClr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rtlCol="0">
        <a:spAutoFit/>
      </a:bodyPr>
      <a:lstStyle>
        <a:defPPr>
          <a:lnSpc>
            <a:spcPts val="3000"/>
          </a:lnSpc>
          <a:tabLst/>
          <a:defRPr sz="2400" dirty="0" err="1" smtClean="0">
            <a:solidFill>
              <a:srgbClr val="254AA5"/>
            </a:solidFill>
            <a:latin typeface="Calibri" pitchFamily="18" charset="0"/>
            <a:cs typeface="Calibri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14762</TotalTime>
  <Words>398</Words>
  <Application>Microsoft Office PowerPoint</Application>
  <PresentationFormat>Pokaz na ekranie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宋体</vt:lpstr>
      <vt:lpstr>Arial</vt:lpstr>
      <vt:lpstr>Calibri</vt:lpstr>
      <vt:lpstr>Lucida Grande</vt:lpstr>
      <vt:lpstr>Times New Roman</vt:lpstr>
      <vt:lpstr>Wingdings</vt:lpstr>
      <vt:lpstr>UMK</vt:lpstr>
      <vt:lpstr>Program MOST – praktyczny poradnik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Manager/>
  <Company>UMK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Szablon prezentacji Powerpoint 4:3</dc:title>
  <dc:subject/>
  <dc:creator>UMK</dc:creator>
  <cp:keywords/>
  <dc:description/>
  <cp:lastModifiedBy>Karolina Rochnowska</cp:lastModifiedBy>
  <cp:revision>112</cp:revision>
  <cp:lastPrinted>2022-09-07T06:13:53Z</cp:lastPrinted>
  <dcterms:created xsi:type="dcterms:W3CDTF">2016-01-15T08:49:16Z</dcterms:created>
  <dcterms:modified xsi:type="dcterms:W3CDTF">2022-12-13T09:56:28Z</dcterms:modified>
  <cp:category/>
</cp:coreProperties>
</file>